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819" r:id="rId2"/>
    <p:sldId id="820" r:id="rId3"/>
    <p:sldId id="821" r:id="rId4"/>
    <p:sldId id="822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 snapToGrid="0">
      <p:cViewPr>
        <p:scale>
          <a:sx n="125" d="100"/>
          <a:sy n="125" d="100"/>
        </p:scale>
        <p:origin x="11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2-1</a:t>
            </a:r>
          </a:p>
          <a:p>
            <a:pPr algn="l"/>
            <a:r>
              <a:rPr lang="fr-FR" b="1" dirty="0" smtClean="0"/>
              <a:t>		</a:t>
            </a:r>
            <a:r>
              <a:rPr lang="fr-FR" dirty="0" smtClean="0"/>
              <a:t>Entame : Roi de Carreau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577800" y="2860656"/>
            <a:ext cx="897981" cy="89720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N</a:t>
            </a:r>
          </a:p>
          <a:p>
            <a:pPr algn="ctr"/>
            <a:r>
              <a:rPr lang="fr-FR" sz="1600" b="1" dirty="0" smtClean="0"/>
              <a:t>O        E</a:t>
            </a:r>
          </a:p>
          <a:p>
            <a:pPr algn="ctr"/>
            <a:r>
              <a:rPr lang="fr-FR" sz="1600" b="1" dirty="0"/>
              <a:t>S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271674" y="1348689"/>
            <a:ext cx="1510234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9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 2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7 4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246290" y="3825072"/>
            <a:ext cx="1535618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9 4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10 8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7 6 3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D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3099776" y="2090194"/>
            <a:ext cx="2480410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C</a:t>
            </a:r>
            <a:r>
              <a:rPr lang="fr-FR" sz="2400" b="1" dirty="0" smtClean="0"/>
              <a:t>artes maîtresses</a:t>
            </a:r>
            <a:endParaRPr lang="fr-FR" sz="2400" b="1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5767755" y="2090194"/>
            <a:ext cx="1922584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Levées sûres</a:t>
            </a:r>
            <a:endParaRPr lang="fr-FR" sz="2400" b="1" dirty="0"/>
          </a:p>
        </p:txBody>
      </p:sp>
      <p:sp>
        <p:nvSpPr>
          <p:cNvPr id="47" name="Rectangle à coins arrondis 46"/>
          <p:cNvSpPr/>
          <p:nvPr/>
        </p:nvSpPr>
        <p:spPr>
          <a:xfrm>
            <a:off x="7906237" y="2090194"/>
            <a:ext cx="1745763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Levées en N</a:t>
            </a:r>
            <a:endParaRPr lang="fr-FR" sz="2400" b="1" dirty="0"/>
          </a:p>
        </p:txBody>
      </p:sp>
      <p:sp>
        <p:nvSpPr>
          <p:cNvPr id="50" name="Rectangle à coins arrondis 49"/>
          <p:cNvSpPr/>
          <p:nvPr/>
        </p:nvSpPr>
        <p:spPr>
          <a:xfrm>
            <a:off x="2188350" y="2830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♠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2188350" y="3695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2188350" y="4560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rgbClr val="FFC000"/>
                </a:solidFill>
              </a:rPr>
              <a:t>♦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Rectangle à coins arrondis 52"/>
          <p:cNvSpPr/>
          <p:nvPr/>
        </p:nvSpPr>
        <p:spPr>
          <a:xfrm>
            <a:off x="2188350" y="5425441"/>
            <a:ext cx="716040" cy="7093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rgbClr val="00B050"/>
                </a:solidFill>
              </a:rPr>
              <a:t>♣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3099775" y="2926283"/>
            <a:ext cx="2476507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3099775" y="3791284"/>
            <a:ext cx="2480411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3099775" y="4656284"/>
            <a:ext cx="2480411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3099775" y="5521284"/>
            <a:ext cx="2480411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5786352" y="2926284"/>
            <a:ext cx="1922584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5775572" y="3791284"/>
            <a:ext cx="1914768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5775572" y="4656284"/>
            <a:ext cx="1914768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5785827" y="5521284"/>
            <a:ext cx="1914768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9867898" y="2090193"/>
            <a:ext cx="1745763" cy="51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Levées en S</a:t>
            </a:r>
            <a:endParaRPr lang="fr-FR" sz="2400" b="1" dirty="0"/>
          </a:p>
        </p:txBody>
      </p:sp>
      <p:sp>
        <p:nvSpPr>
          <p:cNvPr id="64" name="Rectangle à coins arrondis 63"/>
          <p:cNvSpPr/>
          <p:nvPr/>
        </p:nvSpPr>
        <p:spPr>
          <a:xfrm>
            <a:off x="7924833" y="2926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5" name="Rectangle à coins arrondis 64"/>
          <p:cNvSpPr/>
          <p:nvPr/>
        </p:nvSpPr>
        <p:spPr>
          <a:xfrm>
            <a:off x="7906237" y="379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6" name="Rectangle à coins arrondis 65"/>
          <p:cNvSpPr/>
          <p:nvPr/>
        </p:nvSpPr>
        <p:spPr>
          <a:xfrm>
            <a:off x="7906237" y="4656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7" name="Rectangle à coins arrondis 66"/>
          <p:cNvSpPr/>
          <p:nvPr/>
        </p:nvSpPr>
        <p:spPr>
          <a:xfrm>
            <a:off x="7906237" y="552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8" name="Rectangle à coins arrondis 67"/>
          <p:cNvSpPr/>
          <p:nvPr/>
        </p:nvSpPr>
        <p:spPr>
          <a:xfrm>
            <a:off x="9867898" y="2926283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0" name="Rectangle à coins arrondis 69"/>
          <p:cNvSpPr/>
          <p:nvPr/>
        </p:nvSpPr>
        <p:spPr>
          <a:xfrm>
            <a:off x="9888480" y="379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9888480" y="4656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9888480" y="5521284"/>
            <a:ext cx="1745763" cy="51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9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5" grpId="0" animBg="1"/>
      <p:bldP spid="46" grpId="0" animBg="1"/>
      <p:bldP spid="47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6" grpId="0" animBg="1"/>
      <p:bldP spid="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2-2</a:t>
            </a:r>
            <a:endParaRPr lang="fr-FR" b="1" dirty="0" smtClean="0"/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Dans quel ordre devez-vous jouer les cartes des couleurs suivantes ?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41526" y="1824629"/>
            <a:ext cx="1487273" cy="1012426"/>
            <a:chOff x="341526" y="1824629"/>
            <a:chExt cx="1487273" cy="1012426"/>
          </a:xfrm>
        </p:grpSpPr>
        <p:sp>
          <p:nvSpPr>
            <p:cNvPr id="32" name="Rectangle à coins arrondis 31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341526" y="4407145"/>
            <a:ext cx="1487273" cy="1012426"/>
            <a:chOff x="341526" y="1824629"/>
            <a:chExt cx="1487273" cy="1012426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341525" y="3115887"/>
            <a:ext cx="1487273" cy="1012426"/>
            <a:chOff x="341526" y="1824629"/>
            <a:chExt cx="1487273" cy="1012426"/>
          </a:xfrm>
        </p:grpSpPr>
        <p:sp>
          <p:nvSpPr>
            <p:cNvPr id="48" name="Rectangle à coins arrondis 47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341525" y="5698402"/>
            <a:ext cx="1487273" cy="1012426"/>
            <a:chOff x="341526" y="1824629"/>
            <a:chExt cx="1487273" cy="1012426"/>
          </a:xfrm>
        </p:grpSpPr>
        <p:sp>
          <p:nvSpPr>
            <p:cNvPr id="71" name="Rectangle à coins arrondis 70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2" name="Rectangle à coins arrondis 71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10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à coins arrondis 72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Rectangle à coins arrondis 4"/>
          <p:cNvSpPr/>
          <p:nvPr/>
        </p:nvSpPr>
        <p:spPr>
          <a:xfrm>
            <a:off x="7879705" y="2050804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75" name="Rectangle à coins arrondis 74"/>
          <p:cNvSpPr/>
          <p:nvPr/>
        </p:nvSpPr>
        <p:spPr>
          <a:xfrm>
            <a:off x="7879706" y="2274050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79" name="Rectangle à coins arrondis 78"/>
          <p:cNvSpPr/>
          <p:nvPr/>
        </p:nvSpPr>
        <p:spPr>
          <a:xfrm>
            <a:off x="7879706" y="2503155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80" name="Rectangle à coins arrondis 79"/>
          <p:cNvSpPr/>
          <p:nvPr/>
        </p:nvSpPr>
        <p:spPr>
          <a:xfrm>
            <a:off x="7879706" y="2722442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81" name="Rectangle à coins arrondis 80"/>
          <p:cNvSpPr/>
          <p:nvPr/>
        </p:nvSpPr>
        <p:spPr>
          <a:xfrm>
            <a:off x="9216134" y="1824629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82" name="Rectangle à coins arrondis 81"/>
          <p:cNvSpPr/>
          <p:nvPr/>
        </p:nvSpPr>
        <p:spPr>
          <a:xfrm>
            <a:off x="10552564" y="1821700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85" name="Rectangle à coins arrondis 84"/>
          <p:cNvSpPr/>
          <p:nvPr/>
        </p:nvSpPr>
        <p:spPr>
          <a:xfrm>
            <a:off x="9216134" y="2053734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86" name="Rectangle à coins arrondis 85"/>
          <p:cNvSpPr/>
          <p:nvPr/>
        </p:nvSpPr>
        <p:spPr>
          <a:xfrm>
            <a:off x="9216134" y="2278880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87" name="Rectangle à coins arrondis 86"/>
          <p:cNvSpPr/>
          <p:nvPr/>
        </p:nvSpPr>
        <p:spPr>
          <a:xfrm>
            <a:off x="9216134" y="250212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88" name="Rectangle à coins arrondis 87"/>
          <p:cNvSpPr/>
          <p:nvPr/>
        </p:nvSpPr>
        <p:spPr>
          <a:xfrm>
            <a:off x="9216134" y="2722023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89" name="Rectangle à coins arrondis 88"/>
          <p:cNvSpPr/>
          <p:nvPr/>
        </p:nvSpPr>
        <p:spPr>
          <a:xfrm>
            <a:off x="10552563" y="2052120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0" name="Rectangle à coins arrondis 89"/>
          <p:cNvSpPr/>
          <p:nvPr/>
        </p:nvSpPr>
        <p:spPr>
          <a:xfrm>
            <a:off x="10552562" y="228019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1" name="Rectangle à coins arrondis 90"/>
          <p:cNvSpPr/>
          <p:nvPr/>
        </p:nvSpPr>
        <p:spPr>
          <a:xfrm>
            <a:off x="10552562" y="250695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2" name="Rectangle à coins arrondis 91"/>
          <p:cNvSpPr/>
          <p:nvPr/>
        </p:nvSpPr>
        <p:spPr>
          <a:xfrm>
            <a:off x="10552562" y="271493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4" name="Rectangle à coins arrondis 93"/>
          <p:cNvSpPr/>
          <p:nvPr/>
        </p:nvSpPr>
        <p:spPr>
          <a:xfrm>
            <a:off x="7879706" y="3345511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95" name="Rectangle à coins arrondis 94"/>
          <p:cNvSpPr/>
          <p:nvPr/>
        </p:nvSpPr>
        <p:spPr>
          <a:xfrm>
            <a:off x="7879707" y="3568757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96" name="Rectangle à coins arrondis 95"/>
          <p:cNvSpPr/>
          <p:nvPr/>
        </p:nvSpPr>
        <p:spPr>
          <a:xfrm>
            <a:off x="7879707" y="3797862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97" name="Rectangle à coins arrondis 96"/>
          <p:cNvSpPr/>
          <p:nvPr/>
        </p:nvSpPr>
        <p:spPr>
          <a:xfrm>
            <a:off x="7879707" y="4017149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98" name="Rectangle à coins arrondis 97"/>
          <p:cNvSpPr/>
          <p:nvPr/>
        </p:nvSpPr>
        <p:spPr>
          <a:xfrm>
            <a:off x="9216135" y="3119336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99" name="Rectangle à coins arrondis 98"/>
          <p:cNvSpPr/>
          <p:nvPr/>
        </p:nvSpPr>
        <p:spPr>
          <a:xfrm>
            <a:off x="10552565" y="3116407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00" name="Rectangle à coins arrondis 99"/>
          <p:cNvSpPr/>
          <p:nvPr/>
        </p:nvSpPr>
        <p:spPr>
          <a:xfrm>
            <a:off x="9216135" y="334844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1" name="Rectangle à coins arrondis 100"/>
          <p:cNvSpPr/>
          <p:nvPr/>
        </p:nvSpPr>
        <p:spPr>
          <a:xfrm>
            <a:off x="9216135" y="357358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2" name="Rectangle à coins arrondis 101"/>
          <p:cNvSpPr/>
          <p:nvPr/>
        </p:nvSpPr>
        <p:spPr>
          <a:xfrm>
            <a:off x="9216135" y="3796833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3" name="Rectangle à coins arrondis 102"/>
          <p:cNvSpPr/>
          <p:nvPr/>
        </p:nvSpPr>
        <p:spPr>
          <a:xfrm>
            <a:off x="9216135" y="4016730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4" name="Rectangle à coins arrondis 103"/>
          <p:cNvSpPr/>
          <p:nvPr/>
        </p:nvSpPr>
        <p:spPr>
          <a:xfrm>
            <a:off x="10552564" y="334682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5" name="Rectangle à coins arrondis 104"/>
          <p:cNvSpPr/>
          <p:nvPr/>
        </p:nvSpPr>
        <p:spPr>
          <a:xfrm>
            <a:off x="10552563" y="3574903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6" name="Rectangle à coins arrondis 105"/>
          <p:cNvSpPr/>
          <p:nvPr/>
        </p:nvSpPr>
        <p:spPr>
          <a:xfrm>
            <a:off x="10552563" y="3801663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4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7" name="Rectangle à coins arrondis 106"/>
          <p:cNvSpPr/>
          <p:nvPr/>
        </p:nvSpPr>
        <p:spPr>
          <a:xfrm>
            <a:off x="10552563" y="400963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09" name="Rectangle à coins arrondis 108"/>
          <p:cNvSpPr/>
          <p:nvPr/>
        </p:nvSpPr>
        <p:spPr>
          <a:xfrm>
            <a:off x="7907637" y="4633320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10" name="Rectangle à coins arrondis 109"/>
          <p:cNvSpPr/>
          <p:nvPr/>
        </p:nvSpPr>
        <p:spPr>
          <a:xfrm>
            <a:off x="7907638" y="4856566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1" name="Rectangle à coins arrondis 110"/>
          <p:cNvSpPr/>
          <p:nvPr/>
        </p:nvSpPr>
        <p:spPr>
          <a:xfrm>
            <a:off x="7907638" y="5085671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2" name="Rectangle à coins arrondis 111"/>
          <p:cNvSpPr/>
          <p:nvPr/>
        </p:nvSpPr>
        <p:spPr>
          <a:xfrm>
            <a:off x="7907638" y="5304958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3" name="Rectangle à coins arrondis 112"/>
          <p:cNvSpPr/>
          <p:nvPr/>
        </p:nvSpPr>
        <p:spPr>
          <a:xfrm>
            <a:off x="9244066" y="4407145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14" name="Rectangle à coins arrondis 113"/>
          <p:cNvSpPr/>
          <p:nvPr/>
        </p:nvSpPr>
        <p:spPr>
          <a:xfrm>
            <a:off x="10580496" y="4404216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15" name="Rectangle à coins arrondis 114"/>
          <p:cNvSpPr/>
          <p:nvPr/>
        </p:nvSpPr>
        <p:spPr>
          <a:xfrm>
            <a:off x="9244066" y="4636250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6" name="Rectangle à coins arrondis 115"/>
          <p:cNvSpPr/>
          <p:nvPr/>
        </p:nvSpPr>
        <p:spPr>
          <a:xfrm>
            <a:off x="9244066" y="486139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4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7" name="Rectangle à coins arrondis 116"/>
          <p:cNvSpPr/>
          <p:nvPr/>
        </p:nvSpPr>
        <p:spPr>
          <a:xfrm>
            <a:off x="9244066" y="508464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8" name="Rectangle à coins arrondis 117"/>
          <p:cNvSpPr/>
          <p:nvPr/>
        </p:nvSpPr>
        <p:spPr>
          <a:xfrm>
            <a:off x="9244066" y="5304539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et 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9" name="Rectangle à coins arrondis 118"/>
          <p:cNvSpPr/>
          <p:nvPr/>
        </p:nvSpPr>
        <p:spPr>
          <a:xfrm>
            <a:off x="10580495" y="463463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0" name="Rectangle à coins arrondis 119"/>
          <p:cNvSpPr/>
          <p:nvPr/>
        </p:nvSpPr>
        <p:spPr>
          <a:xfrm>
            <a:off x="10580494" y="486271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10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1" name="Rectangle à coins arrondis 120"/>
          <p:cNvSpPr/>
          <p:nvPr/>
        </p:nvSpPr>
        <p:spPr>
          <a:xfrm>
            <a:off x="10580494" y="508947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6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2" name="Rectangle à coins arrondis 121"/>
          <p:cNvSpPr/>
          <p:nvPr/>
        </p:nvSpPr>
        <p:spPr>
          <a:xfrm>
            <a:off x="10580494" y="529744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4" name="Rectangle à coins arrondis 123"/>
          <p:cNvSpPr/>
          <p:nvPr/>
        </p:nvSpPr>
        <p:spPr>
          <a:xfrm>
            <a:off x="7879704" y="5918367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25" name="Rectangle à coins arrondis 124"/>
          <p:cNvSpPr/>
          <p:nvPr/>
        </p:nvSpPr>
        <p:spPr>
          <a:xfrm>
            <a:off x="7879705" y="6141613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6" name="Rectangle à coins arrondis 125"/>
          <p:cNvSpPr/>
          <p:nvPr/>
        </p:nvSpPr>
        <p:spPr>
          <a:xfrm>
            <a:off x="7879705" y="6370718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7" name="Rectangle à coins arrondis 126"/>
          <p:cNvSpPr/>
          <p:nvPr/>
        </p:nvSpPr>
        <p:spPr>
          <a:xfrm>
            <a:off x="7879705" y="6590005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8" name="Rectangle à coins arrondis 127"/>
          <p:cNvSpPr/>
          <p:nvPr/>
        </p:nvSpPr>
        <p:spPr>
          <a:xfrm>
            <a:off x="9216133" y="5692192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29" name="Rectangle à coins arrondis 128"/>
          <p:cNvSpPr/>
          <p:nvPr/>
        </p:nvSpPr>
        <p:spPr>
          <a:xfrm>
            <a:off x="10552563" y="5689263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30" name="Rectangle à coins arrondis 129"/>
          <p:cNvSpPr/>
          <p:nvPr/>
        </p:nvSpPr>
        <p:spPr>
          <a:xfrm>
            <a:off x="9216133" y="592129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1" name="Rectangle à coins arrondis 130"/>
          <p:cNvSpPr/>
          <p:nvPr/>
        </p:nvSpPr>
        <p:spPr>
          <a:xfrm>
            <a:off x="9216133" y="6146443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2" name="Rectangle à coins arrondis 131"/>
          <p:cNvSpPr/>
          <p:nvPr/>
        </p:nvSpPr>
        <p:spPr>
          <a:xfrm>
            <a:off x="9216133" y="6369689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3" name="Rectangle à coins arrondis 132"/>
          <p:cNvSpPr/>
          <p:nvPr/>
        </p:nvSpPr>
        <p:spPr>
          <a:xfrm>
            <a:off x="9216133" y="658958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4" name="Rectangle à coins arrondis 133"/>
          <p:cNvSpPr/>
          <p:nvPr/>
        </p:nvSpPr>
        <p:spPr>
          <a:xfrm>
            <a:off x="10552562" y="5919683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10552561" y="6147759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4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6" name="Rectangle à coins arrondis 135"/>
          <p:cNvSpPr/>
          <p:nvPr/>
        </p:nvSpPr>
        <p:spPr>
          <a:xfrm>
            <a:off x="10552561" y="6374519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7" name="Rectangle à coins arrondis 136"/>
          <p:cNvSpPr/>
          <p:nvPr/>
        </p:nvSpPr>
        <p:spPr>
          <a:xfrm>
            <a:off x="10552561" y="6582494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et 10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83" name="Ellipse 82"/>
          <p:cNvSpPr/>
          <p:nvPr/>
        </p:nvSpPr>
        <p:spPr>
          <a:xfrm>
            <a:off x="854417" y="183757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1347208" y="254277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Ellipse 140"/>
          <p:cNvSpPr/>
          <p:nvPr/>
        </p:nvSpPr>
        <p:spPr>
          <a:xfrm>
            <a:off x="1335075" y="313166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Ellipse 143"/>
          <p:cNvSpPr/>
          <p:nvPr/>
        </p:nvSpPr>
        <p:spPr>
          <a:xfrm>
            <a:off x="974581" y="384171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Ellipse 146"/>
          <p:cNvSpPr/>
          <p:nvPr/>
        </p:nvSpPr>
        <p:spPr>
          <a:xfrm>
            <a:off x="1447756" y="441940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Ellipse 147"/>
          <p:cNvSpPr/>
          <p:nvPr/>
        </p:nvSpPr>
        <p:spPr>
          <a:xfrm>
            <a:off x="661365" y="513155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721740" y="571142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1524000" y="64222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3" name="Groupe 152"/>
          <p:cNvGrpSpPr/>
          <p:nvPr/>
        </p:nvGrpSpPr>
        <p:grpSpPr>
          <a:xfrm>
            <a:off x="2030549" y="1818690"/>
            <a:ext cx="1487273" cy="1012426"/>
            <a:chOff x="341526" y="1824629"/>
            <a:chExt cx="1487273" cy="1012426"/>
          </a:xfrm>
        </p:grpSpPr>
        <p:sp>
          <p:nvSpPr>
            <p:cNvPr id="154" name="Rectangle à coins arrondis 153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5" name="Rectangle à coins arrondis 154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6" name="Rectangle à coins arrondis 155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3" name="Groupe 162"/>
          <p:cNvGrpSpPr/>
          <p:nvPr/>
        </p:nvGrpSpPr>
        <p:grpSpPr>
          <a:xfrm>
            <a:off x="3754751" y="1833054"/>
            <a:ext cx="1487273" cy="1012426"/>
            <a:chOff x="341526" y="1824629"/>
            <a:chExt cx="1487273" cy="1012426"/>
          </a:xfrm>
        </p:grpSpPr>
        <p:sp>
          <p:nvSpPr>
            <p:cNvPr id="164" name="Rectangle à coins arrondis 163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5" name="Rectangle à coins arrondis 164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6" name="Rectangle à coins arrondis 165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7" name="Groupe 166"/>
          <p:cNvGrpSpPr/>
          <p:nvPr/>
        </p:nvGrpSpPr>
        <p:grpSpPr>
          <a:xfrm>
            <a:off x="5480469" y="1810859"/>
            <a:ext cx="1487273" cy="1012426"/>
            <a:chOff x="341526" y="1824629"/>
            <a:chExt cx="1487273" cy="1012426"/>
          </a:xfrm>
        </p:grpSpPr>
        <p:sp>
          <p:nvSpPr>
            <p:cNvPr id="168" name="Rectangle à coins arrondis 167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9" name="Rectangle à coins arrondis 168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0" name="Rectangle à coins arrondis 169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8" name="Ellipse 137"/>
          <p:cNvSpPr/>
          <p:nvPr/>
        </p:nvSpPr>
        <p:spPr>
          <a:xfrm>
            <a:off x="2651091" y="183757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>
            <a:off x="2915764" y="253766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Ellipse 139"/>
          <p:cNvSpPr/>
          <p:nvPr/>
        </p:nvSpPr>
        <p:spPr>
          <a:xfrm>
            <a:off x="4508550" y="253766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Ellipse 170"/>
          <p:cNvSpPr/>
          <p:nvPr/>
        </p:nvSpPr>
        <p:spPr>
          <a:xfrm>
            <a:off x="6097742" y="25298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2" name="Groupe 171"/>
          <p:cNvGrpSpPr/>
          <p:nvPr/>
        </p:nvGrpSpPr>
        <p:grpSpPr>
          <a:xfrm>
            <a:off x="2030548" y="3131776"/>
            <a:ext cx="1487273" cy="1012426"/>
            <a:chOff x="341526" y="1824629"/>
            <a:chExt cx="1487273" cy="1012426"/>
          </a:xfrm>
        </p:grpSpPr>
        <p:sp>
          <p:nvSpPr>
            <p:cNvPr id="173" name="Rectangle à coins arrondis 172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4" name="Rectangle à coins arrondis 173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5" name="Rectangle à coins arrondis 174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6" name="Ellipse 175"/>
          <p:cNvSpPr/>
          <p:nvPr/>
        </p:nvSpPr>
        <p:spPr>
          <a:xfrm>
            <a:off x="2895109" y="313421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Ellipse 176"/>
          <p:cNvSpPr/>
          <p:nvPr/>
        </p:nvSpPr>
        <p:spPr>
          <a:xfrm>
            <a:off x="2524271" y="385100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8" name="Groupe 177"/>
          <p:cNvGrpSpPr/>
          <p:nvPr/>
        </p:nvGrpSpPr>
        <p:grpSpPr>
          <a:xfrm>
            <a:off x="3755508" y="3127647"/>
            <a:ext cx="1487273" cy="1012426"/>
            <a:chOff x="341526" y="1824629"/>
            <a:chExt cx="1487273" cy="1012426"/>
          </a:xfrm>
        </p:grpSpPr>
        <p:sp>
          <p:nvSpPr>
            <p:cNvPr id="179" name="Rectangle à coins arrondis 178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0" name="Rectangle à coins arrondis 179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1" name="Rectangle à coins arrondis 180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2" name="Ellipse 181"/>
          <p:cNvSpPr/>
          <p:nvPr/>
        </p:nvSpPr>
        <p:spPr>
          <a:xfrm>
            <a:off x="4493758" y="313492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Ellipse 182"/>
          <p:cNvSpPr/>
          <p:nvPr/>
        </p:nvSpPr>
        <p:spPr>
          <a:xfrm>
            <a:off x="4378918" y="383485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4" name="Groupe 183"/>
          <p:cNvGrpSpPr/>
          <p:nvPr/>
        </p:nvGrpSpPr>
        <p:grpSpPr>
          <a:xfrm>
            <a:off x="5481643" y="3136903"/>
            <a:ext cx="1487273" cy="1012426"/>
            <a:chOff x="341526" y="1824629"/>
            <a:chExt cx="1487273" cy="1012426"/>
          </a:xfrm>
        </p:grpSpPr>
        <p:sp>
          <p:nvSpPr>
            <p:cNvPr id="185" name="Rectangle à coins arrondis 184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6" name="Rectangle à coins arrondis 185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7" name="Rectangle à coins arrondis 186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8" name="Ellipse 187"/>
          <p:cNvSpPr/>
          <p:nvPr/>
        </p:nvSpPr>
        <p:spPr>
          <a:xfrm>
            <a:off x="6103940" y="314992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9" name="Groupe 188"/>
          <p:cNvGrpSpPr/>
          <p:nvPr/>
        </p:nvGrpSpPr>
        <p:grpSpPr>
          <a:xfrm>
            <a:off x="2030789" y="4403736"/>
            <a:ext cx="1487273" cy="1012426"/>
            <a:chOff x="341526" y="1824629"/>
            <a:chExt cx="1487273" cy="1012426"/>
          </a:xfrm>
        </p:grpSpPr>
        <p:sp>
          <p:nvSpPr>
            <p:cNvPr id="190" name="Rectangle à coins arrondis 189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1" name="Rectangle à coins arrondis 190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2" name="Rectangle à coins arrondis 191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2" name="Ellipse 151"/>
          <p:cNvSpPr/>
          <p:nvPr/>
        </p:nvSpPr>
        <p:spPr>
          <a:xfrm>
            <a:off x="2477453" y="5122708"/>
            <a:ext cx="389980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3" name="Ellipse 192"/>
          <p:cNvSpPr/>
          <p:nvPr/>
        </p:nvSpPr>
        <p:spPr>
          <a:xfrm>
            <a:off x="3015273" y="441940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4" name="Groupe 193"/>
          <p:cNvGrpSpPr/>
          <p:nvPr/>
        </p:nvGrpSpPr>
        <p:grpSpPr>
          <a:xfrm>
            <a:off x="3758908" y="4424030"/>
            <a:ext cx="1487273" cy="1012426"/>
            <a:chOff x="341526" y="1824629"/>
            <a:chExt cx="1487273" cy="1012426"/>
          </a:xfrm>
        </p:grpSpPr>
        <p:sp>
          <p:nvSpPr>
            <p:cNvPr id="195" name="Rectangle à coins arrondis 194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6" name="Rectangle à coins arrondis 195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7" name="Rectangle à coins arrondis 196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8" name="Ellipse 197"/>
          <p:cNvSpPr/>
          <p:nvPr/>
        </p:nvSpPr>
        <p:spPr>
          <a:xfrm>
            <a:off x="4628714" y="444161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9" name="Ellipse 198"/>
          <p:cNvSpPr/>
          <p:nvPr/>
        </p:nvSpPr>
        <p:spPr>
          <a:xfrm>
            <a:off x="4381924" y="514300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0" name="Groupe 199"/>
          <p:cNvGrpSpPr/>
          <p:nvPr/>
        </p:nvGrpSpPr>
        <p:grpSpPr>
          <a:xfrm>
            <a:off x="5481642" y="4392816"/>
            <a:ext cx="1487273" cy="1012426"/>
            <a:chOff x="341526" y="1824629"/>
            <a:chExt cx="1487273" cy="1012426"/>
          </a:xfrm>
        </p:grpSpPr>
        <p:sp>
          <p:nvSpPr>
            <p:cNvPr id="201" name="Rectangle à coins arrondis 200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2" name="Rectangle à coins arrondis 201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tangle à coins arrondis 202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4" name="Ellipse 203"/>
          <p:cNvSpPr/>
          <p:nvPr/>
        </p:nvSpPr>
        <p:spPr>
          <a:xfrm>
            <a:off x="5969097" y="440373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" name="Ellipse 204"/>
          <p:cNvSpPr/>
          <p:nvPr/>
        </p:nvSpPr>
        <p:spPr>
          <a:xfrm>
            <a:off x="6224104" y="440393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6" name="Groupe 205"/>
          <p:cNvGrpSpPr/>
          <p:nvPr/>
        </p:nvGrpSpPr>
        <p:grpSpPr>
          <a:xfrm>
            <a:off x="2030548" y="5692732"/>
            <a:ext cx="1487273" cy="1012426"/>
            <a:chOff x="341526" y="1824629"/>
            <a:chExt cx="1487273" cy="1012426"/>
          </a:xfrm>
        </p:grpSpPr>
        <p:sp>
          <p:nvSpPr>
            <p:cNvPr id="207" name="Rectangle à coins arrondis 206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8" name="Rectangle à coins arrondis 207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10 </a:t>
              </a:r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9" name="Rectangle à coins arrondis 208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0" name="Ellipse 209"/>
          <p:cNvSpPr/>
          <p:nvPr/>
        </p:nvSpPr>
        <p:spPr>
          <a:xfrm>
            <a:off x="2530927" y="570575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Ellipse 210"/>
          <p:cNvSpPr/>
          <p:nvPr/>
        </p:nvSpPr>
        <p:spPr>
          <a:xfrm>
            <a:off x="3100757" y="641170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2" name="Groupe 211"/>
          <p:cNvGrpSpPr/>
          <p:nvPr/>
        </p:nvGrpSpPr>
        <p:grpSpPr>
          <a:xfrm>
            <a:off x="3764913" y="5692805"/>
            <a:ext cx="1487273" cy="1012426"/>
            <a:chOff x="341526" y="1824629"/>
            <a:chExt cx="1487273" cy="1012426"/>
          </a:xfrm>
        </p:grpSpPr>
        <p:sp>
          <p:nvSpPr>
            <p:cNvPr id="213" name="Rectangle à coins arrondis 212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à coins arrondis 213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5" name="Rectangle à coins arrondis 214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6" name="Ellipse 215"/>
          <p:cNvSpPr/>
          <p:nvPr/>
        </p:nvSpPr>
        <p:spPr>
          <a:xfrm>
            <a:off x="4376052" y="570244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Ellipse 216"/>
          <p:cNvSpPr/>
          <p:nvPr/>
        </p:nvSpPr>
        <p:spPr>
          <a:xfrm>
            <a:off x="4315783" y="641936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8" name="Groupe 217"/>
          <p:cNvGrpSpPr/>
          <p:nvPr/>
        </p:nvGrpSpPr>
        <p:grpSpPr>
          <a:xfrm>
            <a:off x="5474271" y="5706173"/>
            <a:ext cx="1487273" cy="1012426"/>
            <a:chOff x="341526" y="1824629"/>
            <a:chExt cx="1487273" cy="1012426"/>
          </a:xfrm>
        </p:grpSpPr>
        <p:sp>
          <p:nvSpPr>
            <p:cNvPr id="219" name="Rectangle à coins arrondis 218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0" name="Rectangle à coins arrondis 219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1" name="Rectangle à coins arrondis 220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2" name="Ellipse 221"/>
          <p:cNvSpPr/>
          <p:nvPr/>
        </p:nvSpPr>
        <p:spPr>
          <a:xfrm>
            <a:off x="5905011" y="642916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Ellipse 222"/>
          <p:cNvSpPr/>
          <p:nvPr/>
        </p:nvSpPr>
        <p:spPr>
          <a:xfrm>
            <a:off x="6153380" y="6429167"/>
            <a:ext cx="389980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1764329" y="2274050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Flèche droite 223"/>
          <p:cNvSpPr/>
          <p:nvPr/>
        </p:nvSpPr>
        <p:spPr>
          <a:xfrm>
            <a:off x="1764329" y="3592529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Flèche droite 224"/>
          <p:cNvSpPr/>
          <p:nvPr/>
        </p:nvSpPr>
        <p:spPr>
          <a:xfrm>
            <a:off x="1764329" y="4854693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" name="Flèche droite 225"/>
          <p:cNvSpPr/>
          <p:nvPr/>
        </p:nvSpPr>
        <p:spPr>
          <a:xfrm>
            <a:off x="1764329" y="6150681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Flèche droite 230"/>
          <p:cNvSpPr/>
          <p:nvPr/>
        </p:nvSpPr>
        <p:spPr>
          <a:xfrm>
            <a:off x="3455480" y="2274050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Flèche droite 231"/>
          <p:cNvSpPr/>
          <p:nvPr/>
        </p:nvSpPr>
        <p:spPr>
          <a:xfrm>
            <a:off x="3455480" y="3592529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Flèche droite 232"/>
          <p:cNvSpPr/>
          <p:nvPr/>
        </p:nvSpPr>
        <p:spPr>
          <a:xfrm>
            <a:off x="3455480" y="4854693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Flèche droite 233"/>
          <p:cNvSpPr/>
          <p:nvPr/>
        </p:nvSpPr>
        <p:spPr>
          <a:xfrm>
            <a:off x="3455480" y="6150681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Flèche droite 234"/>
          <p:cNvSpPr/>
          <p:nvPr/>
        </p:nvSpPr>
        <p:spPr>
          <a:xfrm>
            <a:off x="5185033" y="2283555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Flèche droite 235"/>
          <p:cNvSpPr/>
          <p:nvPr/>
        </p:nvSpPr>
        <p:spPr>
          <a:xfrm>
            <a:off x="5185033" y="3602034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7" name="Flèche droite 236"/>
          <p:cNvSpPr/>
          <p:nvPr/>
        </p:nvSpPr>
        <p:spPr>
          <a:xfrm>
            <a:off x="5185033" y="4864198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Flèche droite 237"/>
          <p:cNvSpPr/>
          <p:nvPr/>
        </p:nvSpPr>
        <p:spPr>
          <a:xfrm>
            <a:off x="5185033" y="6160186"/>
            <a:ext cx="346411" cy="95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41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5" grpId="0" animBg="1"/>
      <p:bldP spid="79" grpId="0" animBg="1"/>
      <p:bldP spid="80" grpId="0" animBg="1"/>
      <p:bldP spid="81" grpId="0" animBg="1"/>
      <p:bldP spid="82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83" grpId="0" animBg="1"/>
      <p:bldP spid="84" grpId="0" animBg="1"/>
      <p:bldP spid="141" grpId="0" animBg="1"/>
      <p:bldP spid="144" grpId="0" animBg="1"/>
      <p:bldP spid="147" grpId="0" animBg="1"/>
      <p:bldP spid="148" grpId="0" animBg="1"/>
      <p:bldP spid="157" grpId="0" animBg="1"/>
      <p:bldP spid="158" grpId="0" animBg="1"/>
      <p:bldP spid="138" grpId="0" animBg="1"/>
      <p:bldP spid="139" grpId="0" animBg="1"/>
      <p:bldP spid="140" grpId="0" animBg="1"/>
      <p:bldP spid="171" grpId="0" animBg="1"/>
      <p:bldP spid="176" grpId="0" animBg="1"/>
      <p:bldP spid="177" grpId="0" animBg="1"/>
      <p:bldP spid="182" grpId="0" animBg="1"/>
      <p:bldP spid="183" grpId="0" animBg="1"/>
      <p:bldP spid="188" grpId="0" animBg="1"/>
      <p:bldP spid="152" grpId="0" animBg="1"/>
      <p:bldP spid="193" grpId="0" animBg="1"/>
      <p:bldP spid="198" grpId="0" animBg="1"/>
      <p:bldP spid="199" grpId="0" animBg="1"/>
      <p:bldP spid="204" grpId="0" animBg="1"/>
      <p:bldP spid="205" grpId="0" animBg="1"/>
      <p:bldP spid="210" grpId="0" animBg="1"/>
      <p:bldP spid="211" grpId="0" animBg="1"/>
      <p:bldP spid="216" grpId="0" animBg="1"/>
      <p:bldP spid="217" grpId="0" animBg="1"/>
      <p:bldP spid="222" grpId="0" animBg="1"/>
      <p:bldP spid="223" grpId="0" animBg="1"/>
      <p:bldP spid="7" grpId="0" animBg="1"/>
      <p:bldP spid="224" grpId="0" animBg="1"/>
      <p:bldP spid="225" grpId="0" animBg="1"/>
      <p:bldP spid="226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2-3</a:t>
            </a:r>
            <a:endParaRPr lang="fr-FR" b="1" dirty="0" smtClean="0"/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Quel score marquez-vous quand vous réalisez :</a:t>
            </a:r>
          </a:p>
          <a:p>
            <a:pPr algn="l"/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Votre contrat de 7 levées + 2 levées supplémentaires ?</a:t>
            </a:r>
          </a:p>
          <a:p>
            <a:pPr algn="l"/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Votre contrat de </a:t>
            </a:r>
            <a:r>
              <a:rPr lang="fr-FR" dirty="0" smtClean="0"/>
              <a:t>9 </a:t>
            </a:r>
            <a:r>
              <a:rPr lang="fr-FR" dirty="0"/>
              <a:t>levées + </a:t>
            </a:r>
            <a:r>
              <a:rPr lang="fr-FR" dirty="0" smtClean="0"/>
              <a:t>1 levée supplémentaire ?</a:t>
            </a:r>
          </a:p>
          <a:p>
            <a:pPr algn="l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Votre contrat de </a:t>
            </a:r>
            <a:r>
              <a:rPr lang="fr-FR" dirty="0" smtClean="0"/>
              <a:t>8 </a:t>
            </a:r>
            <a:r>
              <a:rPr lang="fr-FR" dirty="0"/>
              <a:t>levées + 1 levée supplémentaire ?</a:t>
            </a:r>
          </a:p>
          <a:p>
            <a:pPr algn="l"/>
            <a:endParaRPr lang="fr-FR" dirty="0" smtClean="0"/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716330" y="266700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40</a:t>
            </a:r>
            <a:endParaRPr lang="fr-FR" sz="2400" b="1" dirty="0"/>
          </a:p>
        </p:txBody>
      </p:sp>
      <p:sp>
        <p:nvSpPr>
          <p:cNvPr id="83" name="Rectangle à coins arrondis 82"/>
          <p:cNvSpPr/>
          <p:nvPr/>
        </p:nvSpPr>
        <p:spPr>
          <a:xfrm>
            <a:off x="1698675" y="265938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84" name="Rectangle à coins arrondis 83"/>
          <p:cNvSpPr/>
          <p:nvPr/>
        </p:nvSpPr>
        <p:spPr>
          <a:xfrm>
            <a:off x="2506395" y="266700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38" name="Rectangle à coins arrondis 137"/>
          <p:cNvSpPr/>
          <p:nvPr/>
        </p:nvSpPr>
        <p:spPr>
          <a:xfrm>
            <a:off x="3526664" y="2667000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50</a:t>
            </a:r>
            <a:endParaRPr lang="fr-FR" sz="2400" b="1" dirty="0"/>
          </a:p>
        </p:txBody>
      </p:sp>
      <p:sp>
        <p:nvSpPr>
          <p:cNvPr id="139" name="Rectangle à coins arrondis 138"/>
          <p:cNvSpPr/>
          <p:nvPr/>
        </p:nvSpPr>
        <p:spPr>
          <a:xfrm>
            <a:off x="4457762" y="2667000"/>
            <a:ext cx="753507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150</a:t>
            </a:r>
            <a:endParaRPr lang="fr-FR" sz="2400" b="1" dirty="0"/>
          </a:p>
        </p:txBody>
      </p:sp>
      <p:sp>
        <p:nvSpPr>
          <p:cNvPr id="8" name="Plus 7"/>
          <p:cNvSpPr/>
          <p:nvPr/>
        </p:nvSpPr>
        <p:spPr>
          <a:xfrm>
            <a:off x="2274570" y="2751455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Plus 139"/>
          <p:cNvSpPr/>
          <p:nvPr/>
        </p:nvSpPr>
        <p:spPr>
          <a:xfrm>
            <a:off x="1326465" y="2751455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Plus 140"/>
          <p:cNvSpPr/>
          <p:nvPr/>
        </p:nvSpPr>
        <p:spPr>
          <a:xfrm>
            <a:off x="3294839" y="2743835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gal 9"/>
          <p:cNvSpPr/>
          <p:nvPr/>
        </p:nvSpPr>
        <p:spPr>
          <a:xfrm>
            <a:off x="4193999" y="2743042"/>
            <a:ext cx="193675" cy="182403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Parenthèse ouvrante 10"/>
          <p:cNvSpPr/>
          <p:nvPr/>
        </p:nvSpPr>
        <p:spPr>
          <a:xfrm>
            <a:off x="1576649" y="2659380"/>
            <a:ext cx="80408" cy="380504"/>
          </a:xfrm>
          <a:prstGeom prst="leftBracket">
            <a:avLst>
              <a:gd name="adj" fmla="val 198154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Parenthèse ouvrante 141"/>
          <p:cNvSpPr/>
          <p:nvPr/>
        </p:nvSpPr>
        <p:spPr>
          <a:xfrm flipH="1">
            <a:off x="3066819" y="2659378"/>
            <a:ext cx="80408" cy="380506"/>
          </a:xfrm>
          <a:prstGeom prst="leftBracket">
            <a:avLst>
              <a:gd name="adj" fmla="val 198154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Parenthèse ouvrante 142"/>
          <p:cNvSpPr/>
          <p:nvPr/>
        </p:nvSpPr>
        <p:spPr>
          <a:xfrm>
            <a:off x="617103" y="2635069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arenthèse ouvrante 144"/>
          <p:cNvSpPr/>
          <p:nvPr/>
        </p:nvSpPr>
        <p:spPr>
          <a:xfrm flipH="1">
            <a:off x="3177111" y="2642440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à coins arrondis 145"/>
          <p:cNvSpPr/>
          <p:nvPr/>
        </p:nvSpPr>
        <p:spPr>
          <a:xfrm>
            <a:off x="841703" y="3578474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40</a:t>
            </a:r>
            <a:endParaRPr lang="fr-FR" sz="2400" b="1" dirty="0"/>
          </a:p>
        </p:txBody>
      </p:sp>
      <p:sp>
        <p:nvSpPr>
          <p:cNvPr id="147" name="Rectangle à coins arrondis 146"/>
          <p:cNvSpPr/>
          <p:nvPr/>
        </p:nvSpPr>
        <p:spPr>
          <a:xfrm>
            <a:off x="1698675" y="3582366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48" name="Rectangle à coins arrondis 147"/>
          <p:cNvSpPr/>
          <p:nvPr/>
        </p:nvSpPr>
        <p:spPr>
          <a:xfrm>
            <a:off x="2506395" y="3589986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49" name="Rectangle à coins arrondis 148"/>
          <p:cNvSpPr/>
          <p:nvPr/>
        </p:nvSpPr>
        <p:spPr>
          <a:xfrm>
            <a:off x="4369199" y="3589559"/>
            <a:ext cx="685373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300</a:t>
            </a:r>
            <a:endParaRPr lang="fr-FR" sz="2400" b="1" dirty="0"/>
          </a:p>
        </p:txBody>
      </p:sp>
      <p:sp>
        <p:nvSpPr>
          <p:cNvPr id="150" name="Rectangle à coins arrondis 149"/>
          <p:cNvSpPr/>
          <p:nvPr/>
        </p:nvSpPr>
        <p:spPr>
          <a:xfrm>
            <a:off x="5383027" y="3589559"/>
            <a:ext cx="753507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430</a:t>
            </a:r>
            <a:endParaRPr lang="fr-FR" sz="2400" b="1" dirty="0"/>
          </a:p>
        </p:txBody>
      </p:sp>
      <p:sp>
        <p:nvSpPr>
          <p:cNvPr id="151" name="Plus 150"/>
          <p:cNvSpPr/>
          <p:nvPr/>
        </p:nvSpPr>
        <p:spPr>
          <a:xfrm>
            <a:off x="2286051" y="3659568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Plus 151"/>
          <p:cNvSpPr/>
          <p:nvPr/>
        </p:nvSpPr>
        <p:spPr>
          <a:xfrm>
            <a:off x="1434725" y="3666821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Plus 152"/>
          <p:cNvSpPr/>
          <p:nvPr/>
        </p:nvSpPr>
        <p:spPr>
          <a:xfrm>
            <a:off x="4136620" y="3659568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Parenthèse ouvrante 156"/>
          <p:cNvSpPr/>
          <p:nvPr/>
        </p:nvSpPr>
        <p:spPr>
          <a:xfrm>
            <a:off x="617103" y="3558055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Parenthèse ouvrante 157"/>
          <p:cNvSpPr/>
          <p:nvPr/>
        </p:nvSpPr>
        <p:spPr>
          <a:xfrm flipH="1">
            <a:off x="4008022" y="3548488"/>
            <a:ext cx="80408" cy="423949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à coins arrondis 158"/>
          <p:cNvSpPr/>
          <p:nvPr/>
        </p:nvSpPr>
        <p:spPr>
          <a:xfrm>
            <a:off x="830346" y="4542525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40</a:t>
            </a:r>
            <a:endParaRPr lang="fr-FR" sz="2400" b="1" dirty="0"/>
          </a:p>
        </p:txBody>
      </p:sp>
      <p:sp>
        <p:nvSpPr>
          <p:cNvPr id="160" name="Rectangle à coins arrondis 159"/>
          <p:cNvSpPr/>
          <p:nvPr/>
        </p:nvSpPr>
        <p:spPr>
          <a:xfrm>
            <a:off x="1698675" y="4541547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61" name="Rectangle à coins arrondis 160"/>
          <p:cNvSpPr/>
          <p:nvPr/>
        </p:nvSpPr>
        <p:spPr>
          <a:xfrm>
            <a:off x="2613369" y="4549167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62" name="Rectangle à coins arrondis 161"/>
          <p:cNvSpPr/>
          <p:nvPr/>
        </p:nvSpPr>
        <p:spPr>
          <a:xfrm>
            <a:off x="3526664" y="4549167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50</a:t>
            </a:r>
            <a:endParaRPr lang="fr-FR" sz="2400" b="1" dirty="0"/>
          </a:p>
        </p:txBody>
      </p:sp>
      <p:sp>
        <p:nvSpPr>
          <p:cNvPr id="163" name="Rectangle à coins arrondis 162"/>
          <p:cNvSpPr/>
          <p:nvPr/>
        </p:nvSpPr>
        <p:spPr>
          <a:xfrm>
            <a:off x="4457762" y="4549167"/>
            <a:ext cx="753507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150</a:t>
            </a:r>
            <a:endParaRPr lang="fr-FR" sz="2400" b="1" dirty="0"/>
          </a:p>
        </p:txBody>
      </p:sp>
      <p:sp>
        <p:nvSpPr>
          <p:cNvPr id="164" name="Plus 163"/>
          <p:cNvSpPr/>
          <p:nvPr/>
        </p:nvSpPr>
        <p:spPr>
          <a:xfrm>
            <a:off x="2381544" y="4633622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Plus 164"/>
          <p:cNvSpPr/>
          <p:nvPr/>
        </p:nvSpPr>
        <p:spPr>
          <a:xfrm>
            <a:off x="1440481" y="4626980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Plus 165"/>
          <p:cNvSpPr/>
          <p:nvPr/>
        </p:nvSpPr>
        <p:spPr>
          <a:xfrm>
            <a:off x="3294839" y="4626002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Parenthèse ouvrante 169"/>
          <p:cNvSpPr/>
          <p:nvPr/>
        </p:nvSpPr>
        <p:spPr>
          <a:xfrm>
            <a:off x="617103" y="4517236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Parenthèse ouvrante 170"/>
          <p:cNvSpPr/>
          <p:nvPr/>
        </p:nvSpPr>
        <p:spPr>
          <a:xfrm flipH="1">
            <a:off x="3180829" y="4507669"/>
            <a:ext cx="80408" cy="414382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Parenthèse ouvrante 171"/>
          <p:cNvSpPr/>
          <p:nvPr/>
        </p:nvSpPr>
        <p:spPr>
          <a:xfrm flipH="1">
            <a:off x="3077884" y="3576569"/>
            <a:ext cx="80408" cy="380506"/>
          </a:xfrm>
          <a:prstGeom prst="leftBracket">
            <a:avLst>
              <a:gd name="adj" fmla="val 198154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Parenthèse ouvrante 173"/>
          <p:cNvSpPr/>
          <p:nvPr/>
        </p:nvSpPr>
        <p:spPr>
          <a:xfrm>
            <a:off x="744150" y="3576571"/>
            <a:ext cx="80408" cy="380504"/>
          </a:xfrm>
          <a:prstGeom prst="leftBracket">
            <a:avLst>
              <a:gd name="adj" fmla="val 198154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Rectangle à coins arrondis 174"/>
          <p:cNvSpPr/>
          <p:nvPr/>
        </p:nvSpPr>
        <p:spPr>
          <a:xfrm>
            <a:off x="3421095" y="3589986"/>
            <a:ext cx="541605" cy="35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30</a:t>
            </a:r>
            <a:endParaRPr lang="fr-FR" sz="2400" b="1" dirty="0"/>
          </a:p>
        </p:txBody>
      </p:sp>
      <p:sp>
        <p:nvSpPr>
          <p:cNvPr id="176" name="Plus 175"/>
          <p:cNvSpPr/>
          <p:nvPr/>
        </p:nvSpPr>
        <p:spPr>
          <a:xfrm>
            <a:off x="3189270" y="3666821"/>
            <a:ext cx="197535" cy="18161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Parenthèse ouvrante 176"/>
          <p:cNvSpPr/>
          <p:nvPr/>
        </p:nvSpPr>
        <p:spPr>
          <a:xfrm>
            <a:off x="731113" y="4534175"/>
            <a:ext cx="80408" cy="380504"/>
          </a:xfrm>
          <a:prstGeom prst="leftBracket">
            <a:avLst>
              <a:gd name="adj" fmla="val 198154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Parenthèse ouvrante 177"/>
          <p:cNvSpPr/>
          <p:nvPr/>
        </p:nvSpPr>
        <p:spPr>
          <a:xfrm flipH="1">
            <a:off x="2268120" y="4539226"/>
            <a:ext cx="80408" cy="380506"/>
          </a:xfrm>
          <a:prstGeom prst="leftBracket">
            <a:avLst>
              <a:gd name="adj" fmla="val 198154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Égal 45"/>
          <p:cNvSpPr/>
          <p:nvPr/>
        </p:nvSpPr>
        <p:spPr>
          <a:xfrm>
            <a:off x="5121962" y="3666028"/>
            <a:ext cx="193675" cy="182403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Égal 46"/>
          <p:cNvSpPr/>
          <p:nvPr/>
        </p:nvSpPr>
        <p:spPr>
          <a:xfrm>
            <a:off x="4168333" y="4633622"/>
            <a:ext cx="193675" cy="182403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84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3" grpId="0" animBg="1"/>
      <p:bldP spid="84" grpId="0" animBg="1"/>
      <p:bldP spid="138" grpId="0" animBg="1"/>
      <p:bldP spid="139" grpId="0" animBg="1"/>
      <p:bldP spid="8" grpId="0" animBg="1"/>
      <p:bldP spid="140" grpId="0" animBg="1"/>
      <p:bldP spid="141" grpId="0" animBg="1"/>
      <p:bldP spid="10" grpId="0" animBg="1"/>
      <p:bldP spid="11" grpId="0" animBg="1"/>
      <p:bldP spid="142" grpId="0" animBg="1"/>
      <p:bldP spid="143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70" grpId="0" animBg="1"/>
      <p:bldP spid="171" grpId="0" animBg="1"/>
      <p:bldP spid="172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2-</a:t>
            </a:r>
            <a:r>
              <a:rPr lang="fr-FR" b="1" dirty="0" smtClean="0"/>
              <a:t>4</a:t>
            </a:r>
            <a:endParaRPr lang="fr-FR" b="1" dirty="0" smtClean="0"/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L’adversaire joue un contrat de neuf levées. Quelle est votre entame ? :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243351" y="2442842"/>
            <a:ext cx="2119834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3 2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10 9 8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6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230659" y="4458118"/>
            <a:ext cx="2145218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D V 8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7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6 5 3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28908" y="2565053"/>
            <a:ext cx="9241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joueur doit entamer dans la couleur susceptible de lui procurer le maximum de levées</a:t>
            </a:r>
          </a:p>
          <a:p>
            <a:r>
              <a:rPr lang="fr-FR" sz="2400" dirty="0" smtClean="0"/>
              <a:t>La Dame de Cœur </a:t>
            </a:r>
            <a:endParaRPr lang="fr-FR" sz="2400" dirty="0"/>
          </a:p>
        </p:txBody>
      </p:sp>
      <p:sp>
        <p:nvSpPr>
          <p:cNvPr id="49" name="ZoneTexte 48"/>
          <p:cNvSpPr txBox="1"/>
          <p:nvPr/>
        </p:nvSpPr>
        <p:spPr>
          <a:xfrm>
            <a:off x="2628908" y="4580329"/>
            <a:ext cx="9241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joueur doit entamer dans la couleur susceptible de lui procurer le maximum de levées</a:t>
            </a:r>
          </a:p>
          <a:p>
            <a:r>
              <a:rPr lang="fr-FR" sz="2400" dirty="0" smtClean="0"/>
              <a:t>Le Roi de Pique</a:t>
            </a:r>
            <a:endParaRPr lang="fr-FR" sz="2400" dirty="0"/>
          </a:p>
        </p:txBody>
      </p:sp>
      <p:sp>
        <p:nvSpPr>
          <p:cNvPr id="9" name="Ellipse 8"/>
          <p:cNvSpPr/>
          <p:nvPr/>
        </p:nvSpPr>
        <p:spPr>
          <a:xfrm>
            <a:off x="650626" y="285197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31575" y="450336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93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</TotalTime>
  <Words>302</Words>
  <Application>Microsoft Office PowerPoint</Application>
  <PresentationFormat>Grand écran</PresentationFormat>
  <Paragraphs>164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Chapitre 2 - Leçon 1</vt:lpstr>
      <vt:lpstr>Chapitre 2 - Leçon 1</vt:lpstr>
      <vt:lpstr>Chapitre 2 - Leçon 1</vt:lpstr>
      <vt:lpstr>Chapitre 2 -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160</cp:revision>
  <dcterms:created xsi:type="dcterms:W3CDTF">2018-10-04T06:59:00Z</dcterms:created>
  <dcterms:modified xsi:type="dcterms:W3CDTF">2021-02-21T08:53:24Z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